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notesMasterIdLst>
    <p:notesMasterId r:id="rId9"/>
  </p:notesMasterIdLst>
  <p:sldSz cx="14630400" cy="8229600"/>
  <p:notesSz cx="8229600" cy="14630400"/>
  <p:embeddedFontLst>
    <p:embeddedFont>
      <p:font typeface="Spline Sans Bold"/>
      <p:regular r:id="rId14"/>
    </p:embeddedFont>
    <p:embeddedFont>
      <p:font typeface="Spline Sans Bold"/>
      <p:regular r:id="rId15"/>
    </p:embeddedFont>
    <p:embeddedFont>
      <p:font typeface="Spline Sans Bold"/>
      <p:regular r:id="rId16"/>
    </p:embeddedFont>
    <p:embeddedFont>
      <p:font typeface="Spline Sans Bold"/>
      <p:regular r:id="rId17"/>
    </p:embeddedFont>
    <p:embeddedFont>
      <p:font typeface="Spline Sans Bold"/>
      <p:regular r:id="rId18"/>
    </p:embeddedFont>
    <p:embeddedFont>
      <p:font typeface="Barlow"/>
      <p:regular r:id="rId19"/>
    </p:embeddedFont>
    <p:embeddedFont>
      <p:font typeface="Barlow"/>
      <p:regular r:id="rId20"/>
    </p:embeddedFont>
    <p:embeddedFont>
      <p:font typeface="Barlow"/>
      <p:regular r:id="rId21"/>
    </p:embeddedFont>
    <p:embeddedFont>
      <p:font typeface="Barlow"/>
      <p:regular r:id="rId22"/>
    </p:embeddedFont>
    <p:embeddedFont>
      <p:font typeface="Barlow"/>
      <p:regular r:id="rId23"/>
    </p:embeddedFont>
    <p:embeddedFont>
      <p:font typeface="Barlow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presProps" Target="presProps.xml"/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4" Type="http://schemas.openxmlformats.org/officeDocument/2006/relationships/font" Target="fonts/font1.fntdata"/><Relationship Id="rId15" Type="http://schemas.openxmlformats.org/officeDocument/2006/relationships/font" Target="fonts/font2.fntdata"/><Relationship Id="rId16" Type="http://schemas.openxmlformats.org/officeDocument/2006/relationships/font" Target="fonts/font3.fntdata"/><Relationship Id="rId17" Type="http://schemas.openxmlformats.org/officeDocument/2006/relationships/font" Target="fonts/font4.fntdata"/><Relationship Id="rId18" Type="http://schemas.openxmlformats.org/officeDocument/2006/relationships/font" Target="fonts/font5.fntdata"/><Relationship Id="rId19" Type="http://schemas.openxmlformats.org/officeDocument/2006/relationships/font" Target="fonts/font6.fntdata"/><Relationship Id="rId20" Type="http://schemas.openxmlformats.org/officeDocument/2006/relationships/font" Target="fonts/font7.fntdata"/><Relationship Id="rId21" Type="http://schemas.openxmlformats.org/officeDocument/2006/relationships/font" Target="fonts/font8.fntdata"/><Relationship Id="rId22" Type="http://schemas.openxmlformats.org/officeDocument/2006/relationships/font" Target="fonts/font9.fntdata"/><Relationship Id="rId23" Type="http://schemas.openxmlformats.org/officeDocument/2006/relationships/font" Target="fonts/font10.fntdata"/><Relationship Id="rId24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slideLayout" Target="../slideLayouts/slideLayout3.xml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slideLayout" Target="../slideLayouts/slideLayout4.xml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slideLayout" Target="../slideLayouts/slideLayout5.xml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slideLayout" Target="../slideLayouts/slideLayout7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slideLayout" Target="../slideLayouts/slideLayout8.xml"/><Relationship Id="rId7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363" y="339090"/>
            <a:ext cx="4247674" cy="755142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436043" y="1265873"/>
            <a:ext cx="7244715" cy="31203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8150"/>
              </a:lnSpc>
              <a:buNone/>
            </a:pPr>
            <a:r>
              <a:rPr lang="en-US" sz="65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Beyond Earth: An Interactive Space Exploration App</a:t>
            </a:r>
            <a:endParaRPr lang="en-US" sz="6550" dirty="0"/>
          </a:p>
        </p:txBody>
      </p:sp>
      <p:sp>
        <p:nvSpPr>
          <p:cNvPr id="5" name="Text 1"/>
          <p:cNvSpPr/>
          <p:nvPr/>
        </p:nvSpPr>
        <p:spPr>
          <a:xfrm>
            <a:off x="6436043" y="4793218"/>
            <a:ext cx="7244715" cy="21705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400"/>
              </a:lnSpc>
              <a:buNone/>
            </a:pPr>
            <a:r>
              <a:rPr lang="en-US" sz="21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Embark on a journey through the cosmos with "Beyond Earth," an interactive web application designed to teach you about the wonders of space. Dive into real-time simulations, visualize celestial objects in 3D, and learn about the physics that govern their motion.</a:t>
            </a:r>
            <a:endParaRPr lang="en-US" sz="21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0944" y="995363"/>
            <a:ext cx="4852392" cy="6238875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87492" y="714494"/>
            <a:ext cx="5635347" cy="7043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Interactive Learning</a:t>
            </a:r>
            <a:endParaRPr lang="en-US" sz="4400" dirty="0"/>
          </a:p>
        </p:txBody>
      </p:sp>
      <p:sp>
        <p:nvSpPr>
          <p:cNvPr id="5" name="Shape 1"/>
          <p:cNvSpPr/>
          <p:nvPr/>
        </p:nvSpPr>
        <p:spPr>
          <a:xfrm>
            <a:off x="887492" y="2084427"/>
            <a:ext cx="570548" cy="570548"/>
          </a:xfrm>
          <a:prstGeom prst="roundRect">
            <a:avLst>
              <a:gd name="adj" fmla="val 66671"/>
            </a:avLst>
          </a:prstGeom>
          <a:solidFill>
            <a:srgbClr val="0A081B"/>
          </a:solidFill>
          <a:ln w="30480">
            <a:solidFill>
              <a:srgbClr val="16FFBB"/>
            </a:solidFill>
            <a:prstDash val="solid"/>
          </a:ln>
        </p:spPr>
      </p:sp>
      <p:sp>
        <p:nvSpPr>
          <p:cNvPr id="6" name="Text 2"/>
          <p:cNvSpPr/>
          <p:nvPr/>
        </p:nvSpPr>
        <p:spPr>
          <a:xfrm>
            <a:off x="1099661" y="2200632"/>
            <a:ext cx="146209" cy="3381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1</a:t>
            </a:r>
            <a:endParaRPr lang="en-US" sz="2650" dirty="0"/>
          </a:p>
        </p:txBody>
      </p:sp>
      <p:sp>
        <p:nvSpPr>
          <p:cNvPr id="7" name="Text 3"/>
          <p:cNvSpPr/>
          <p:nvPr/>
        </p:nvSpPr>
        <p:spPr>
          <a:xfrm>
            <a:off x="1711523" y="2084427"/>
            <a:ext cx="2905958" cy="3521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Hands-On Exploration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1711523" y="2588657"/>
            <a:ext cx="6544985" cy="8115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50"/>
              </a:lnSpc>
              <a:buNone/>
            </a:pPr>
            <a:r>
              <a:rPr lang="en-US" sz="1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Manipulate and observe the motion of planets, stars, asteroids, and other space objects in real-time.</a:t>
            </a:r>
            <a:endParaRPr lang="en-US" sz="1950" dirty="0"/>
          </a:p>
        </p:txBody>
      </p:sp>
      <p:sp>
        <p:nvSpPr>
          <p:cNvPr id="9" name="Shape 5"/>
          <p:cNvSpPr/>
          <p:nvPr/>
        </p:nvSpPr>
        <p:spPr>
          <a:xfrm>
            <a:off x="887492" y="3938945"/>
            <a:ext cx="570548" cy="570548"/>
          </a:xfrm>
          <a:prstGeom prst="roundRect">
            <a:avLst>
              <a:gd name="adj" fmla="val 66671"/>
            </a:avLst>
          </a:prstGeom>
          <a:solidFill>
            <a:srgbClr val="0A081B"/>
          </a:solidFill>
          <a:ln w="30480">
            <a:solidFill>
              <a:srgbClr val="29DDDA"/>
            </a:solidFill>
            <a:prstDash val="solid"/>
          </a:ln>
        </p:spPr>
      </p:sp>
      <p:sp>
        <p:nvSpPr>
          <p:cNvPr id="10" name="Text 6"/>
          <p:cNvSpPr/>
          <p:nvPr/>
        </p:nvSpPr>
        <p:spPr>
          <a:xfrm>
            <a:off x="1078706" y="4055150"/>
            <a:ext cx="188000" cy="3381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2</a:t>
            </a:r>
            <a:endParaRPr lang="en-US" sz="2650" dirty="0"/>
          </a:p>
        </p:txBody>
      </p:sp>
      <p:sp>
        <p:nvSpPr>
          <p:cNvPr id="11" name="Text 7"/>
          <p:cNvSpPr/>
          <p:nvPr/>
        </p:nvSpPr>
        <p:spPr>
          <a:xfrm>
            <a:off x="1711523" y="3938945"/>
            <a:ext cx="3673673" cy="3521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Unveiling Cosmic Mysteries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1711523" y="4443174"/>
            <a:ext cx="6544985" cy="12172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50"/>
              </a:lnSpc>
              <a:buNone/>
            </a:pPr>
            <a:r>
              <a:rPr lang="en-US" sz="1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Gain a deeper understanding of concepts like momentum, gravity, and orbital dynamics through interactive simulations.</a:t>
            </a:r>
            <a:endParaRPr lang="en-US" sz="1950" dirty="0"/>
          </a:p>
        </p:txBody>
      </p:sp>
      <p:sp>
        <p:nvSpPr>
          <p:cNvPr id="13" name="Shape 9"/>
          <p:cNvSpPr/>
          <p:nvPr/>
        </p:nvSpPr>
        <p:spPr>
          <a:xfrm>
            <a:off x="887492" y="6199227"/>
            <a:ext cx="570548" cy="570548"/>
          </a:xfrm>
          <a:prstGeom prst="roundRect">
            <a:avLst>
              <a:gd name="adj" fmla="val 66671"/>
            </a:avLst>
          </a:prstGeom>
          <a:solidFill>
            <a:srgbClr val="0A081B"/>
          </a:solidFill>
          <a:ln w="30480">
            <a:solidFill>
              <a:srgbClr val="37A7E7"/>
            </a:solidFill>
            <a:prstDash val="solid"/>
          </a:ln>
        </p:spPr>
      </p:sp>
      <p:sp>
        <p:nvSpPr>
          <p:cNvPr id="14" name="Text 10"/>
          <p:cNvSpPr/>
          <p:nvPr/>
        </p:nvSpPr>
        <p:spPr>
          <a:xfrm>
            <a:off x="1073706" y="6315432"/>
            <a:ext cx="198001" cy="3381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3</a:t>
            </a:r>
            <a:endParaRPr lang="en-US" sz="2650" dirty="0"/>
          </a:p>
        </p:txBody>
      </p:sp>
      <p:sp>
        <p:nvSpPr>
          <p:cNvPr id="15" name="Text 11"/>
          <p:cNvSpPr/>
          <p:nvPr/>
        </p:nvSpPr>
        <p:spPr>
          <a:xfrm>
            <a:off x="1711523" y="6199227"/>
            <a:ext cx="2943939" cy="3521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Personalized Learning</a:t>
            </a:r>
            <a:endParaRPr lang="en-US" sz="2200" dirty="0"/>
          </a:p>
        </p:txBody>
      </p:sp>
      <p:sp>
        <p:nvSpPr>
          <p:cNvPr id="16" name="Text 12"/>
          <p:cNvSpPr/>
          <p:nvPr/>
        </p:nvSpPr>
        <p:spPr>
          <a:xfrm>
            <a:off x="1711523" y="6703457"/>
            <a:ext cx="6544985" cy="8115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50"/>
              </a:lnSpc>
              <a:buNone/>
            </a:pPr>
            <a:r>
              <a:rPr lang="en-US" sz="1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"Beyond Earth" caters to all levels of learning, whether you're a beginner or an experienced space enthusiast.</a:t>
            </a:r>
            <a:endParaRPr lang="en-US" sz="19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99160" y="706517"/>
            <a:ext cx="9622988" cy="713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3D Visualization of Celestial Objects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9160" y="1933813"/>
            <a:ext cx="6223397" cy="384631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99160" y="6101239"/>
            <a:ext cx="2854762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Immersive Views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899160" y="6612136"/>
            <a:ext cx="6223397" cy="12330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200"/>
              </a:lnSpc>
              <a:buNone/>
            </a:pPr>
            <a:r>
              <a:rPr lang="en-US" sz="20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Zoom in and out of planets, moons, stars, and asteroids to study their intricate details and learn about their unique characteristics.</a:t>
            </a:r>
            <a:endParaRPr lang="en-US" sz="20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7843" y="1933813"/>
            <a:ext cx="6223397" cy="384631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507843" y="6101239"/>
            <a:ext cx="2854762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Scientific Accuracy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7507843" y="6612136"/>
            <a:ext cx="6223397" cy="12330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200"/>
              </a:lnSpc>
              <a:buNone/>
            </a:pPr>
            <a:r>
              <a:rPr lang="en-US" sz="20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3D models are built using Blender and Three.js to ensure realistic and scientifically accurate representations of celestial objects.</a:t>
            </a:r>
            <a:endParaRPr lang="en-US" sz="20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788325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9975" y="278725"/>
            <a:ext cx="5510332" cy="223087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80693" y="3427095"/>
            <a:ext cx="10490597" cy="6194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Physics Simulations and Momentum Analysis</a:t>
            </a:r>
            <a:endParaRPr lang="en-US" sz="3900" dirty="0"/>
          </a:p>
        </p:txBody>
      </p:sp>
      <p:sp>
        <p:nvSpPr>
          <p:cNvPr id="5" name="Shape 1"/>
          <p:cNvSpPr/>
          <p:nvPr/>
        </p:nvSpPr>
        <p:spPr>
          <a:xfrm>
            <a:off x="780693" y="4715708"/>
            <a:ext cx="13069014" cy="30480"/>
          </a:xfrm>
          <a:prstGeom prst="roundRect">
            <a:avLst>
              <a:gd name="adj" fmla="val 1097772"/>
            </a:avLst>
          </a:prstGeom>
          <a:solidFill>
            <a:srgbClr val="FFFFFF">
              <a:alpha val="24000"/>
            </a:srgbClr>
          </a:solidFill>
          <a:ln/>
        </p:spPr>
      </p:sp>
      <p:sp>
        <p:nvSpPr>
          <p:cNvPr id="6" name="Shape 2"/>
          <p:cNvSpPr/>
          <p:nvPr/>
        </p:nvSpPr>
        <p:spPr>
          <a:xfrm>
            <a:off x="2869168" y="4715649"/>
            <a:ext cx="30480" cy="780693"/>
          </a:xfrm>
          <a:prstGeom prst="roundRect">
            <a:avLst>
              <a:gd name="adj" fmla="val 1097772"/>
            </a:avLst>
          </a:prstGeom>
          <a:solidFill>
            <a:srgbClr val="16FFBB"/>
          </a:solidFill>
          <a:ln/>
        </p:spPr>
      </p:sp>
      <p:sp>
        <p:nvSpPr>
          <p:cNvPr id="7" name="Shape 3"/>
          <p:cNvSpPr/>
          <p:nvPr/>
        </p:nvSpPr>
        <p:spPr>
          <a:xfrm>
            <a:off x="2633543" y="4464784"/>
            <a:ext cx="501848" cy="501848"/>
          </a:xfrm>
          <a:prstGeom prst="roundRect">
            <a:avLst>
              <a:gd name="adj" fmla="val 66674"/>
            </a:avLst>
          </a:prstGeom>
          <a:solidFill>
            <a:srgbClr val="0A081B"/>
          </a:solidFill>
          <a:ln w="22860">
            <a:solidFill>
              <a:srgbClr val="16FFBB"/>
            </a:solidFill>
            <a:prstDash val="solid"/>
          </a:ln>
        </p:spPr>
      </p:sp>
      <p:sp>
        <p:nvSpPr>
          <p:cNvPr id="8" name="Text 4"/>
          <p:cNvSpPr/>
          <p:nvPr/>
        </p:nvSpPr>
        <p:spPr>
          <a:xfrm>
            <a:off x="2820114" y="4566940"/>
            <a:ext cx="128588" cy="297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23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1</a:t>
            </a:r>
            <a:endParaRPr lang="en-US" sz="2300" dirty="0"/>
          </a:p>
        </p:txBody>
      </p:sp>
      <p:sp>
        <p:nvSpPr>
          <p:cNvPr id="9" name="Text 5"/>
          <p:cNvSpPr/>
          <p:nvPr/>
        </p:nvSpPr>
        <p:spPr>
          <a:xfrm>
            <a:off x="1645206" y="5719405"/>
            <a:ext cx="2478524" cy="3098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Gravitational Forces</a:t>
            </a:r>
            <a:endParaRPr lang="en-US" sz="1950" dirty="0"/>
          </a:p>
        </p:txBody>
      </p:sp>
      <p:sp>
        <p:nvSpPr>
          <p:cNvPr id="10" name="Text 6"/>
          <p:cNvSpPr/>
          <p:nvPr/>
        </p:nvSpPr>
        <p:spPr>
          <a:xfrm>
            <a:off x="1003697" y="6163032"/>
            <a:ext cx="3761661" cy="14277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Experiment with the effects of gravity on the motion of celestial bodies. Observe how gravity influences their trajectories, speeds, and orbital paths.</a:t>
            </a:r>
            <a:endParaRPr lang="en-US" sz="1750" dirty="0"/>
          </a:p>
        </p:txBody>
      </p:sp>
      <p:sp>
        <p:nvSpPr>
          <p:cNvPr id="11" name="Shape 7"/>
          <p:cNvSpPr/>
          <p:nvPr/>
        </p:nvSpPr>
        <p:spPr>
          <a:xfrm>
            <a:off x="7299841" y="4715649"/>
            <a:ext cx="30480" cy="780693"/>
          </a:xfrm>
          <a:prstGeom prst="roundRect">
            <a:avLst>
              <a:gd name="adj" fmla="val 1097772"/>
            </a:avLst>
          </a:prstGeom>
          <a:solidFill>
            <a:srgbClr val="29DDDA"/>
          </a:solidFill>
          <a:ln/>
        </p:spPr>
      </p:sp>
      <p:sp>
        <p:nvSpPr>
          <p:cNvPr id="12" name="Shape 8"/>
          <p:cNvSpPr/>
          <p:nvPr/>
        </p:nvSpPr>
        <p:spPr>
          <a:xfrm>
            <a:off x="7064216" y="4464784"/>
            <a:ext cx="501848" cy="501848"/>
          </a:xfrm>
          <a:prstGeom prst="roundRect">
            <a:avLst>
              <a:gd name="adj" fmla="val 66674"/>
            </a:avLst>
          </a:prstGeom>
          <a:solidFill>
            <a:srgbClr val="0A081B"/>
          </a:solidFill>
          <a:ln w="22860">
            <a:solidFill>
              <a:srgbClr val="29DDDA"/>
            </a:solidFill>
            <a:prstDash val="solid"/>
          </a:ln>
        </p:spPr>
      </p:sp>
      <p:sp>
        <p:nvSpPr>
          <p:cNvPr id="13" name="Text 9"/>
          <p:cNvSpPr/>
          <p:nvPr/>
        </p:nvSpPr>
        <p:spPr>
          <a:xfrm>
            <a:off x="7232452" y="4566940"/>
            <a:ext cx="165378" cy="297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23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2</a:t>
            </a:r>
            <a:endParaRPr lang="en-US" sz="2300" dirty="0"/>
          </a:p>
        </p:txBody>
      </p:sp>
      <p:sp>
        <p:nvSpPr>
          <p:cNvPr id="14" name="Text 10"/>
          <p:cNvSpPr/>
          <p:nvPr/>
        </p:nvSpPr>
        <p:spPr>
          <a:xfrm>
            <a:off x="5903119" y="5719405"/>
            <a:ext cx="2824043" cy="3098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Momentum and Velocity</a:t>
            </a:r>
            <a:endParaRPr lang="en-US" sz="1950" dirty="0"/>
          </a:p>
        </p:txBody>
      </p:sp>
      <p:sp>
        <p:nvSpPr>
          <p:cNvPr id="15" name="Text 11"/>
          <p:cNvSpPr/>
          <p:nvPr/>
        </p:nvSpPr>
        <p:spPr>
          <a:xfrm>
            <a:off x="5434370" y="6163032"/>
            <a:ext cx="3761661" cy="14277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Set initial conditions, such as speed and direction, and observe how these factors affect the motion of celestial objects.</a:t>
            </a:r>
            <a:endParaRPr lang="en-US" sz="1750" dirty="0"/>
          </a:p>
        </p:txBody>
      </p:sp>
      <p:sp>
        <p:nvSpPr>
          <p:cNvPr id="16" name="Shape 12"/>
          <p:cNvSpPr/>
          <p:nvPr/>
        </p:nvSpPr>
        <p:spPr>
          <a:xfrm>
            <a:off x="11730514" y="4715649"/>
            <a:ext cx="30480" cy="780693"/>
          </a:xfrm>
          <a:prstGeom prst="roundRect">
            <a:avLst>
              <a:gd name="adj" fmla="val 1097772"/>
            </a:avLst>
          </a:prstGeom>
          <a:solidFill>
            <a:srgbClr val="37A7E7"/>
          </a:solidFill>
          <a:ln/>
        </p:spPr>
      </p:sp>
      <p:sp>
        <p:nvSpPr>
          <p:cNvPr id="17" name="Shape 13"/>
          <p:cNvSpPr/>
          <p:nvPr/>
        </p:nvSpPr>
        <p:spPr>
          <a:xfrm>
            <a:off x="11494889" y="4464784"/>
            <a:ext cx="501848" cy="501848"/>
          </a:xfrm>
          <a:prstGeom prst="roundRect">
            <a:avLst>
              <a:gd name="adj" fmla="val 66674"/>
            </a:avLst>
          </a:prstGeom>
          <a:solidFill>
            <a:srgbClr val="0A081B"/>
          </a:solidFill>
          <a:ln w="22860">
            <a:solidFill>
              <a:srgbClr val="37A7E7"/>
            </a:solidFill>
            <a:prstDash val="solid"/>
          </a:ln>
        </p:spPr>
      </p:sp>
      <p:sp>
        <p:nvSpPr>
          <p:cNvPr id="18" name="Text 14"/>
          <p:cNvSpPr/>
          <p:nvPr/>
        </p:nvSpPr>
        <p:spPr>
          <a:xfrm>
            <a:off x="11658719" y="4566940"/>
            <a:ext cx="174069" cy="297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23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3</a:t>
            </a:r>
            <a:endParaRPr lang="en-US" sz="2300" dirty="0"/>
          </a:p>
        </p:txBody>
      </p:sp>
      <p:sp>
        <p:nvSpPr>
          <p:cNvPr id="19" name="Text 15"/>
          <p:cNvSpPr/>
          <p:nvPr/>
        </p:nvSpPr>
        <p:spPr>
          <a:xfrm>
            <a:off x="10506551" y="5719405"/>
            <a:ext cx="2478524" cy="3098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Centrifugal Force</a:t>
            </a:r>
            <a:endParaRPr lang="en-US" sz="1950" dirty="0"/>
          </a:p>
        </p:txBody>
      </p:sp>
      <p:sp>
        <p:nvSpPr>
          <p:cNvPr id="20" name="Text 16"/>
          <p:cNvSpPr/>
          <p:nvPr/>
        </p:nvSpPr>
        <p:spPr>
          <a:xfrm>
            <a:off x="9865043" y="6163032"/>
            <a:ext cx="3761661" cy="14277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Explore the concept of centrifugal force and how it plays a role in keeping celestial bodies in orbit around a larger object.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0128" y="288965"/>
            <a:ext cx="4574024" cy="7651671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09030" y="828080"/>
            <a:ext cx="5572244" cy="6421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050"/>
              </a:lnSpc>
              <a:buNone/>
            </a:pPr>
            <a:r>
              <a:rPr lang="en-US" sz="40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User-Friendly Interface</a:t>
            </a:r>
            <a:endParaRPr lang="en-US" sz="4000" dirty="0"/>
          </a:p>
        </p:txBody>
      </p:sp>
      <p:sp>
        <p:nvSpPr>
          <p:cNvPr id="5" name="Shape 1"/>
          <p:cNvSpPr/>
          <p:nvPr/>
        </p:nvSpPr>
        <p:spPr>
          <a:xfrm>
            <a:off x="809030" y="1816894"/>
            <a:ext cx="7525941" cy="1707475"/>
          </a:xfrm>
          <a:prstGeom prst="roundRect">
            <a:avLst>
              <a:gd name="adj" fmla="val 20309"/>
            </a:avLst>
          </a:prstGeom>
          <a:solidFill>
            <a:srgbClr val="0A081B"/>
          </a:solidFill>
          <a:ln w="22860">
            <a:solidFill>
              <a:srgbClr val="16FFBB"/>
            </a:solidFill>
            <a:prstDash val="solid"/>
          </a:ln>
        </p:spPr>
      </p:sp>
      <p:sp>
        <p:nvSpPr>
          <p:cNvPr id="6" name="Text 2"/>
          <p:cNvSpPr/>
          <p:nvPr/>
        </p:nvSpPr>
        <p:spPr>
          <a:xfrm>
            <a:off x="1062990" y="2070854"/>
            <a:ext cx="2568654" cy="320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Intuitive Controls</a:t>
            </a:r>
            <a:endParaRPr lang="en-US" sz="2000" dirty="0"/>
          </a:p>
        </p:txBody>
      </p:sp>
      <p:sp>
        <p:nvSpPr>
          <p:cNvPr id="7" name="Text 3"/>
          <p:cNvSpPr/>
          <p:nvPr/>
        </p:nvSpPr>
        <p:spPr>
          <a:xfrm>
            <a:off x="1062990" y="2530554"/>
            <a:ext cx="7018020" cy="7398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18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Navigate seamlessly through the app, manipulate 3D models, and interact with simulations using simple and intuitive controls.</a:t>
            </a:r>
            <a:endParaRPr lang="en-US" sz="1800" dirty="0"/>
          </a:p>
        </p:txBody>
      </p:sp>
      <p:sp>
        <p:nvSpPr>
          <p:cNvPr id="8" name="Shape 4"/>
          <p:cNvSpPr/>
          <p:nvPr/>
        </p:nvSpPr>
        <p:spPr>
          <a:xfrm>
            <a:off x="809030" y="3755469"/>
            <a:ext cx="7525941" cy="1707475"/>
          </a:xfrm>
          <a:prstGeom prst="roundRect">
            <a:avLst>
              <a:gd name="adj" fmla="val 20309"/>
            </a:avLst>
          </a:prstGeom>
          <a:solidFill>
            <a:srgbClr val="0A081B"/>
          </a:solidFill>
          <a:ln w="22860">
            <a:solidFill>
              <a:srgbClr val="29DDDA"/>
            </a:solidFill>
            <a:prstDash val="solid"/>
          </a:ln>
        </p:spPr>
      </p:sp>
      <p:sp>
        <p:nvSpPr>
          <p:cNvPr id="9" name="Text 5"/>
          <p:cNvSpPr/>
          <p:nvPr/>
        </p:nvSpPr>
        <p:spPr>
          <a:xfrm>
            <a:off x="1062990" y="4009430"/>
            <a:ext cx="2568654" cy="320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Responsive Design</a:t>
            </a:r>
            <a:endParaRPr lang="en-US" sz="2000" dirty="0"/>
          </a:p>
        </p:txBody>
      </p:sp>
      <p:sp>
        <p:nvSpPr>
          <p:cNvPr id="10" name="Text 6"/>
          <p:cNvSpPr/>
          <p:nvPr/>
        </p:nvSpPr>
        <p:spPr>
          <a:xfrm>
            <a:off x="1062990" y="4469130"/>
            <a:ext cx="7018020" cy="7398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18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"Beyond Earth" is accessible across multiple devices, ensuring a smooth and enjoyable learning experience for all users.</a:t>
            </a:r>
            <a:endParaRPr lang="en-US" sz="1800" dirty="0"/>
          </a:p>
        </p:txBody>
      </p:sp>
      <p:sp>
        <p:nvSpPr>
          <p:cNvPr id="11" name="Shape 7"/>
          <p:cNvSpPr/>
          <p:nvPr/>
        </p:nvSpPr>
        <p:spPr>
          <a:xfrm>
            <a:off x="809030" y="5694045"/>
            <a:ext cx="7525941" cy="1707475"/>
          </a:xfrm>
          <a:prstGeom prst="roundRect">
            <a:avLst>
              <a:gd name="adj" fmla="val 20309"/>
            </a:avLst>
          </a:prstGeom>
          <a:solidFill>
            <a:srgbClr val="0A081B"/>
          </a:solidFill>
          <a:ln w="22860">
            <a:solidFill>
              <a:srgbClr val="37A7E7"/>
            </a:solidFill>
            <a:prstDash val="solid"/>
          </a:ln>
        </p:spPr>
      </p:sp>
      <p:sp>
        <p:nvSpPr>
          <p:cNvPr id="12" name="Text 8"/>
          <p:cNvSpPr/>
          <p:nvPr/>
        </p:nvSpPr>
        <p:spPr>
          <a:xfrm>
            <a:off x="1062990" y="5948005"/>
            <a:ext cx="2568654" cy="320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Accessible Learning</a:t>
            </a:r>
            <a:endParaRPr lang="en-US" sz="2000" dirty="0"/>
          </a:p>
        </p:txBody>
      </p:sp>
      <p:sp>
        <p:nvSpPr>
          <p:cNvPr id="13" name="Text 9"/>
          <p:cNvSpPr/>
          <p:nvPr/>
        </p:nvSpPr>
        <p:spPr>
          <a:xfrm>
            <a:off x="1062990" y="6407706"/>
            <a:ext cx="7018020" cy="7398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18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The user-friendly interface makes "Beyond Earth" accessible to learners of all ages and technical backgrounds.</a:t>
            </a:r>
            <a:endParaRPr lang="en-US" sz="18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7858" y="312301"/>
            <a:ext cx="4718566" cy="7604998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74395" y="687824"/>
            <a:ext cx="7395210" cy="13877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450"/>
              </a:lnSpc>
              <a:buNone/>
            </a:pPr>
            <a:r>
              <a:rPr lang="en-US" sz="43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Content and Visual Enrichment</a:t>
            </a:r>
            <a:endParaRPr lang="en-US" sz="4350" dirty="0"/>
          </a:p>
        </p:txBody>
      </p:sp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395" y="2450306"/>
            <a:ext cx="624602" cy="624602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874395" y="3324701"/>
            <a:ext cx="2776180" cy="347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Stunning Visuals</a:t>
            </a:r>
            <a:endParaRPr lang="en-US" sz="2150" dirty="0"/>
          </a:p>
        </p:txBody>
      </p:sp>
      <p:sp>
        <p:nvSpPr>
          <p:cNvPr id="7" name="Text 2"/>
          <p:cNvSpPr/>
          <p:nvPr/>
        </p:nvSpPr>
        <p:spPr>
          <a:xfrm>
            <a:off x="874395" y="3821668"/>
            <a:ext cx="7395210" cy="7996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Celestial models are enriched with assets from Sketchfab, ensuring both educational value and captivating visuals.</a:t>
            </a:r>
            <a:endParaRPr lang="en-US" sz="1950" dirty="0"/>
          </a:p>
        </p:txBody>
      </p:sp>
      <p:pic>
        <p:nvPicPr>
          <p:cNvPr id="8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395" y="5370790"/>
            <a:ext cx="624602" cy="624602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874395" y="6245185"/>
            <a:ext cx="2777847" cy="347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Engaging Animations</a:t>
            </a:r>
            <a:endParaRPr lang="en-US" sz="2150" dirty="0"/>
          </a:p>
        </p:txBody>
      </p:sp>
      <p:sp>
        <p:nvSpPr>
          <p:cNvPr id="10" name="Text 4"/>
          <p:cNvSpPr/>
          <p:nvPr/>
        </p:nvSpPr>
        <p:spPr>
          <a:xfrm>
            <a:off x="874395" y="6742152"/>
            <a:ext cx="7395210" cy="7996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Animations and illustrations bring complex scientific principles to life, making them easier to understand.</a:t>
            </a:r>
            <a:endParaRPr lang="en-US" sz="19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3341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3796" y="1297067"/>
            <a:ext cx="4946690" cy="5639276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55690" y="593765"/>
            <a:ext cx="7632621" cy="11994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4700"/>
              </a:lnSpc>
              <a:buNone/>
            </a:pPr>
            <a:r>
              <a:rPr lang="en-US" sz="37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Learning Modules and Exploration</a:t>
            </a:r>
            <a:endParaRPr lang="en-US" sz="3750" dirty="0"/>
          </a:p>
        </p:txBody>
      </p:sp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690" y="2117050"/>
            <a:ext cx="1079540" cy="1897618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2159079" y="2332911"/>
            <a:ext cx="2399109" cy="299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Structured Learning</a:t>
            </a:r>
            <a:endParaRPr lang="en-US" sz="1850" dirty="0"/>
          </a:p>
        </p:txBody>
      </p:sp>
      <p:sp>
        <p:nvSpPr>
          <p:cNvPr id="7" name="Text 2"/>
          <p:cNvSpPr/>
          <p:nvPr/>
        </p:nvSpPr>
        <p:spPr>
          <a:xfrm>
            <a:off x="2159079" y="2762250"/>
            <a:ext cx="6229231" cy="1036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Explore structured learning modules covering key concepts like Newton's laws of motion, Kepler's laws of planetary motion, and the fundamentals of astrophysics.</a:t>
            </a:r>
            <a:endParaRPr lang="en-US" sz="1700" dirty="0"/>
          </a:p>
        </p:txBody>
      </p:sp>
      <p:pic>
        <p:nvPicPr>
          <p:cNvPr id="8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690" y="4014668"/>
            <a:ext cx="1079540" cy="1897618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2159079" y="4230529"/>
            <a:ext cx="2399109" cy="299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Free Exploration</a:t>
            </a:r>
            <a:endParaRPr lang="en-US" sz="1850" dirty="0"/>
          </a:p>
        </p:txBody>
      </p:sp>
      <p:sp>
        <p:nvSpPr>
          <p:cNvPr id="10" name="Text 4"/>
          <p:cNvSpPr/>
          <p:nvPr/>
        </p:nvSpPr>
        <p:spPr>
          <a:xfrm>
            <a:off x="2159079" y="4659868"/>
            <a:ext cx="6229231" cy="1036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Experiment with different celestial bodies, adjust their physical parameters, and delve into their unique features and behavior in space.</a:t>
            </a:r>
            <a:endParaRPr lang="en-US" sz="1700" dirty="0"/>
          </a:p>
        </p:txBody>
      </p:sp>
      <p:pic>
        <p:nvPicPr>
          <p:cNvPr id="11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5690" y="5912287"/>
            <a:ext cx="1079540" cy="1727359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2159079" y="6128147"/>
            <a:ext cx="2527816" cy="299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Expanding Knowledge</a:t>
            </a:r>
            <a:endParaRPr lang="en-US" sz="1850" dirty="0"/>
          </a:p>
        </p:txBody>
      </p:sp>
      <p:sp>
        <p:nvSpPr>
          <p:cNvPr id="13" name="Text 6"/>
          <p:cNvSpPr/>
          <p:nvPr/>
        </p:nvSpPr>
        <p:spPr>
          <a:xfrm>
            <a:off x="2159079" y="6557486"/>
            <a:ext cx="6229231" cy="6910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Gain a deeper understanding of the cosmos, from the basics of celestial mechanics to the intricacies of astrophysics.</a:t>
            </a:r>
            <a:endParaRPr lang="en-US" sz="17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2024-10-06T09:55:16Z</dcterms:created>
  <dcterms:modified xsi:type="dcterms:W3CDTF">2024-10-06T09:55:16Z</dcterms:modified>
</cp:coreProperties>
</file>